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300" r:id="rId3"/>
    <p:sldId id="260" r:id="rId4"/>
    <p:sldId id="259" r:id="rId5"/>
    <p:sldId id="258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279" r:id="rId14"/>
    <p:sldId id="318" r:id="rId15"/>
    <p:sldId id="314" r:id="rId16"/>
    <p:sldId id="315" r:id="rId17"/>
    <p:sldId id="316" r:id="rId18"/>
    <p:sldId id="317" r:id="rId19"/>
    <p:sldId id="319" r:id="rId20"/>
    <p:sldId id="320" r:id="rId21"/>
    <p:sldId id="321" r:id="rId22"/>
    <p:sldId id="322" r:id="rId23"/>
    <p:sldId id="323" r:id="rId24"/>
    <p:sldId id="261" r:id="rId25"/>
    <p:sldId id="284" r:id="rId26"/>
    <p:sldId id="285" r:id="rId27"/>
    <p:sldId id="287" r:id="rId28"/>
    <p:sldId id="301" r:id="rId29"/>
    <p:sldId id="302" r:id="rId30"/>
    <p:sldId id="286" r:id="rId31"/>
    <p:sldId id="292" r:id="rId32"/>
    <p:sldId id="294" r:id="rId33"/>
    <p:sldId id="295" r:id="rId34"/>
    <p:sldId id="296" r:id="rId35"/>
    <p:sldId id="304" r:id="rId36"/>
    <p:sldId id="305" r:id="rId37"/>
    <p:sldId id="291" r:id="rId38"/>
    <p:sldId id="297" r:id="rId39"/>
    <p:sldId id="298" r:id="rId40"/>
    <p:sldId id="299" r:id="rId41"/>
  </p:sldIdLst>
  <p:sldSz cx="9144000" cy="5143500" type="screen16x9"/>
  <p:notesSz cx="6858000" cy="9144000"/>
  <p:embeddedFontLst>
    <p:embeddedFont>
      <p:font typeface="Marcellus SC" panose="020B0604020202020204" charset="0"/>
      <p:regular r:id="rId43"/>
    </p:embeddedFont>
    <p:embeddedFont>
      <p:font typeface="Frank Ruhl Libre" panose="020B0604020202020204" charset="-79"/>
      <p:regular r:id="rId44"/>
      <p:bold r:id="rId45"/>
    </p:embeddedFont>
    <p:embeddedFont>
      <p:font typeface="B Nazanin" panose="00000400000000000000" pitchFamily="2" charset="-78"/>
      <p:regular r:id="rId46"/>
      <p:bold r:id="rId47"/>
    </p:embeddedFont>
    <p:embeddedFont>
      <p:font typeface="EB Garamond" panose="020B0604020202020204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252"/>
    <a:srgbClr val="B3A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960027-1DEF-4628-BD7B-BCFE61F6282E}">
  <a:tblStyle styleId="{D1960027-1DEF-4628-BD7B-BCFE61F628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20" autoAdjust="0"/>
  </p:normalViewPr>
  <p:slideViewPr>
    <p:cSldViewPr snapToGrid="0">
      <p:cViewPr varScale="1">
        <p:scale>
          <a:sx n="89" d="100"/>
          <a:sy n="89" d="100"/>
        </p:scale>
        <p:origin x="6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0 -&gt; Gas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1 -&gt; Oil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Carbonate</a:t>
            </a:r>
            <a:r>
              <a:rPr lang="en-US" baseline="0" dirty="0" smtClean="0"/>
              <a:t> -&gt; 0</a:t>
            </a:r>
          </a:p>
          <a:p>
            <a:r>
              <a:rPr lang="en-US" dirty="0" smtClean="0"/>
              <a:t>Sandstone</a:t>
            </a:r>
            <a:r>
              <a:rPr lang="en-US" baseline="0" dirty="0" smtClean="0"/>
              <a:t> -&gt;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95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0 -&gt; Cased</a:t>
            </a:r>
          </a:p>
          <a:p>
            <a:r>
              <a:rPr lang="en-US" dirty="0" smtClean="0"/>
              <a:t>1 -&gt; 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172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0 -&gt; Oil-based</a:t>
            </a:r>
          </a:p>
          <a:p>
            <a:r>
              <a:rPr lang="en-US" dirty="0" smtClean="0"/>
              <a:t>1 -&gt;</a:t>
            </a:r>
            <a:r>
              <a:rPr lang="en-US" baseline="0" dirty="0" smtClean="0"/>
              <a:t> Water-based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66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7475" y="1991825"/>
            <a:ext cx="50985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917475" y="1583350"/>
            <a:ext cx="5098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917475" y="2840052"/>
            <a:ext cx="50985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315400" y="980300"/>
            <a:ext cx="4257300" cy="3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Char char="⬗"/>
              <a:defRPr sz="3200" i="1"/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Char char="⬗"/>
              <a:defRPr sz="3200" i="1"/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Char char="⬗"/>
              <a:defRPr sz="3200" i="1"/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6" name="Google Shape;16;p4"/>
          <p:cNvSpPr txBox="1"/>
          <p:nvPr/>
        </p:nvSpPr>
        <p:spPr>
          <a:xfrm>
            <a:off x="817400" y="705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Marcellus SC"/>
                <a:ea typeface="Marcellus SC"/>
                <a:cs typeface="Marcellus SC"/>
                <a:sym typeface="Marcellus SC"/>
              </a:rPr>
              <a:t>“</a:t>
            </a:r>
            <a:endParaRPr sz="9600">
              <a:solidFill>
                <a:schemeClr val="lt2"/>
              </a:solidFill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48025" y="431025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48025" y="1410075"/>
            <a:ext cx="5511000" cy="321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⬗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025" y="431025"/>
            <a:ext cx="55110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025" y="1410075"/>
            <a:ext cx="55110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ctrTitle"/>
          </p:nvPr>
        </p:nvSpPr>
        <p:spPr>
          <a:xfrm>
            <a:off x="917475" y="1991825"/>
            <a:ext cx="50985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Every Oil Well Tells A Story </a:t>
            </a:r>
            <a:r>
              <a:rPr lang="en-US" dirty="0" smtClean="0"/>
              <a:t>II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98" y="3550597"/>
            <a:ext cx="975772" cy="975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96" y="3540869"/>
            <a:ext cx="997312" cy="1091865"/>
          </a:xfrm>
          <a:prstGeom prst="rect">
            <a:avLst/>
          </a:prstGeom>
        </p:spPr>
      </p:pic>
      <p:sp>
        <p:nvSpPr>
          <p:cNvPr id="6" name="Google Shape;296;p37"/>
          <p:cNvSpPr/>
          <p:nvPr/>
        </p:nvSpPr>
        <p:spPr>
          <a:xfrm>
            <a:off x="4912366" y="612843"/>
            <a:ext cx="963140" cy="819575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8" y="378030"/>
            <a:ext cx="5144672" cy="3531405"/>
          </a:xfrm>
          <a:prstGeom prst="rect">
            <a:avLst/>
          </a:prstGeom>
        </p:spPr>
      </p:pic>
      <p:sp>
        <p:nvSpPr>
          <p:cNvPr id="3" name="Google Shape;314;p37"/>
          <p:cNvSpPr/>
          <p:nvPr/>
        </p:nvSpPr>
        <p:spPr>
          <a:xfrm>
            <a:off x="5276561" y="397478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7"/>
          <p:cNvSpPr/>
          <p:nvPr/>
        </p:nvSpPr>
        <p:spPr>
          <a:xfrm flipH="1">
            <a:off x="719843" y="397478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5;p37"/>
          <p:cNvSpPr/>
          <p:nvPr/>
        </p:nvSpPr>
        <p:spPr>
          <a:xfrm>
            <a:off x="4707705" y="397478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4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7" y="504490"/>
            <a:ext cx="5144672" cy="3531405"/>
          </a:xfrm>
          <a:prstGeom prst="rect">
            <a:avLst/>
          </a:prstGeom>
        </p:spPr>
      </p:pic>
      <p:sp>
        <p:nvSpPr>
          <p:cNvPr id="3" name="Google Shape;314;p37"/>
          <p:cNvSpPr/>
          <p:nvPr/>
        </p:nvSpPr>
        <p:spPr>
          <a:xfrm>
            <a:off x="5227921" y="523941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7"/>
          <p:cNvSpPr/>
          <p:nvPr/>
        </p:nvSpPr>
        <p:spPr>
          <a:xfrm flipH="1">
            <a:off x="787939" y="504486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5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" y="543400"/>
            <a:ext cx="5144672" cy="3531405"/>
          </a:xfrm>
          <a:prstGeom prst="rect">
            <a:avLst/>
          </a:prstGeom>
        </p:spPr>
      </p:pic>
      <p:sp>
        <p:nvSpPr>
          <p:cNvPr id="3" name="Google Shape;314;p37"/>
          <p:cNvSpPr/>
          <p:nvPr/>
        </p:nvSpPr>
        <p:spPr>
          <a:xfrm>
            <a:off x="5266833" y="553126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7"/>
          <p:cNvSpPr/>
          <p:nvPr/>
        </p:nvSpPr>
        <p:spPr>
          <a:xfrm flipH="1">
            <a:off x="729571" y="533670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2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b="10885"/>
          <a:stretch/>
        </p:blipFill>
        <p:spPr>
          <a:xfrm>
            <a:off x="542951" y="3715603"/>
            <a:ext cx="1489999" cy="105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65" y="3360202"/>
            <a:ext cx="2035475" cy="1397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04" y="323858"/>
            <a:ext cx="2010361" cy="1379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65" y="323858"/>
            <a:ext cx="2035475" cy="1397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4" b="10671"/>
          <a:stretch/>
        </p:blipFill>
        <p:spPr>
          <a:xfrm>
            <a:off x="542951" y="2607684"/>
            <a:ext cx="1542230" cy="1088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65" y="1803112"/>
            <a:ext cx="2035475" cy="1442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b="10525"/>
          <a:stretch/>
        </p:blipFill>
        <p:spPr>
          <a:xfrm>
            <a:off x="542951" y="1430328"/>
            <a:ext cx="1542230" cy="1098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 b="10751"/>
          <a:stretch/>
        </p:blipFill>
        <p:spPr>
          <a:xfrm>
            <a:off x="515566" y="260550"/>
            <a:ext cx="1600597" cy="1130505"/>
          </a:xfrm>
          <a:prstGeom prst="rect">
            <a:avLst/>
          </a:prstGeom>
        </p:spPr>
      </p:pic>
      <p:sp>
        <p:nvSpPr>
          <p:cNvPr id="14" name="Google Shape;295;p37"/>
          <p:cNvSpPr/>
          <p:nvPr/>
        </p:nvSpPr>
        <p:spPr>
          <a:xfrm>
            <a:off x="5166492" y="2015995"/>
            <a:ext cx="621466" cy="8070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4" y="485034"/>
            <a:ext cx="5144672" cy="3531405"/>
          </a:xfrm>
          <a:prstGeom prst="rect">
            <a:avLst/>
          </a:prstGeom>
        </p:spPr>
      </p:pic>
      <p:sp>
        <p:nvSpPr>
          <p:cNvPr id="8" name="Google Shape;314;p37"/>
          <p:cNvSpPr/>
          <p:nvPr/>
        </p:nvSpPr>
        <p:spPr>
          <a:xfrm>
            <a:off x="5257105" y="514214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14;p37"/>
          <p:cNvSpPr/>
          <p:nvPr/>
        </p:nvSpPr>
        <p:spPr>
          <a:xfrm flipH="1">
            <a:off x="826851" y="485030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95;p37"/>
          <p:cNvSpPr/>
          <p:nvPr/>
        </p:nvSpPr>
        <p:spPr>
          <a:xfrm>
            <a:off x="4911993" y="504486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65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0" y="524007"/>
            <a:ext cx="5144672" cy="3531405"/>
          </a:xfrm>
          <a:prstGeom prst="rect">
            <a:avLst/>
          </a:prstGeom>
        </p:spPr>
      </p:pic>
      <p:sp>
        <p:nvSpPr>
          <p:cNvPr id="5" name="Google Shape;314;p37"/>
          <p:cNvSpPr/>
          <p:nvPr/>
        </p:nvSpPr>
        <p:spPr>
          <a:xfrm>
            <a:off x="5354385" y="543398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4;p37"/>
          <p:cNvSpPr/>
          <p:nvPr/>
        </p:nvSpPr>
        <p:spPr>
          <a:xfrm flipH="1">
            <a:off x="797667" y="543398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5;p37"/>
          <p:cNvSpPr/>
          <p:nvPr/>
        </p:nvSpPr>
        <p:spPr>
          <a:xfrm>
            <a:off x="4552057" y="543398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7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6" y="572583"/>
            <a:ext cx="5144672" cy="3531405"/>
          </a:xfrm>
          <a:prstGeom prst="rect">
            <a:avLst/>
          </a:prstGeom>
        </p:spPr>
      </p:pic>
      <p:sp>
        <p:nvSpPr>
          <p:cNvPr id="5" name="Google Shape;314;p37"/>
          <p:cNvSpPr/>
          <p:nvPr/>
        </p:nvSpPr>
        <p:spPr>
          <a:xfrm>
            <a:off x="5383569" y="592038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4;p37"/>
          <p:cNvSpPr/>
          <p:nvPr/>
        </p:nvSpPr>
        <p:spPr>
          <a:xfrm flipH="1">
            <a:off x="826851" y="592038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5;p37"/>
          <p:cNvSpPr/>
          <p:nvPr/>
        </p:nvSpPr>
        <p:spPr>
          <a:xfrm>
            <a:off x="4814713" y="592038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7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4" y="397547"/>
            <a:ext cx="5144672" cy="3531405"/>
          </a:xfrm>
          <a:prstGeom prst="rect">
            <a:avLst/>
          </a:prstGeom>
        </p:spPr>
      </p:pic>
      <p:sp>
        <p:nvSpPr>
          <p:cNvPr id="5" name="Google Shape;314;p37"/>
          <p:cNvSpPr/>
          <p:nvPr/>
        </p:nvSpPr>
        <p:spPr>
          <a:xfrm>
            <a:off x="5296017" y="407206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4;p37"/>
          <p:cNvSpPr/>
          <p:nvPr/>
        </p:nvSpPr>
        <p:spPr>
          <a:xfrm flipH="1">
            <a:off x="739299" y="407206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5;p37"/>
          <p:cNvSpPr/>
          <p:nvPr/>
        </p:nvSpPr>
        <p:spPr>
          <a:xfrm>
            <a:off x="4590969" y="407206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6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5" y="592039"/>
            <a:ext cx="5144672" cy="3531405"/>
          </a:xfrm>
          <a:prstGeom prst="rect">
            <a:avLst/>
          </a:prstGeom>
        </p:spPr>
      </p:pic>
      <p:sp>
        <p:nvSpPr>
          <p:cNvPr id="5" name="Google Shape;314;p37"/>
          <p:cNvSpPr/>
          <p:nvPr/>
        </p:nvSpPr>
        <p:spPr>
          <a:xfrm>
            <a:off x="5325201" y="601766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4;p37"/>
          <p:cNvSpPr/>
          <p:nvPr/>
        </p:nvSpPr>
        <p:spPr>
          <a:xfrm flipH="1">
            <a:off x="768483" y="601766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5;p37"/>
          <p:cNvSpPr/>
          <p:nvPr/>
        </p:nvSpPr>
        <p:spPr>
          <a:xfrm>
            <a:off x="4610425" y="601766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81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5" b="11944"/>
          <a:stretch/>
        </p:blipFill>
        <p:spPr>
          <a:xfrm>
            <a:off x="3122578" y="3340948"/>
            <a:ext cx="2141473" cy="1506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03" y="232108"/>
            <a:ext cx="4253452" cy="2919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 b="11611"/>
          <a:stretch/>
        </p:blipFill>
        <p:spPr>
          <a:xfrm>
            <a:off x="661480" y="3340948"/>
            <a:ext cx="2110901" cy="1483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3" b="11612"/>
          <a:stretch/>
        </p:blipFill>
        <p:spPr>
          <a:xfrm>
            <a:off x="671208" y="1794271"/>
            <a:ext cx="2101173" cy="1483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 b="11270"/>
          <a:stretch/>
        </p:blipFill>
        <p:spPr>
          <a:xfrm>
            <a:off x="661480" y="232109"/>
            <a:ext cx="2110901" cy="1489686"/>
          </a:xfrm>
          <a:prstGeom prst="rect">
            <a:avLst/>
          </a:prstGeom>
        </p:spPr>
      </p:pic>
      <p:sp>
        <p:nvSpPr>
          <p:cNvPr id="13" name="Google Shape;295;p37"/>
          <p:cNvSpPr/>
          <p:nvPr/>
        </p:nvSpPr>
        <p:spPr>
          <a:xfrm>
            <a:off x="7540041" y="420659"/>
            <a:ext cx="621466" cy="8070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30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63" y="17621"/>
            <a:ext cx="6063475" cy="5143500"/>
          </a:xfrm>
          <a:prstGeom prst="rect">
            <a:avLst/>
          </a:prstGeom>
        </p:spPr>
      </p:pic>
      <p:sp>
        <p:nvSpPr>
          <p:cNvPr id="4" name="Google Shape;336;p37"/>
          <p:cNvSpPr/>
          <p:nvPr/>
        </p:nvSpPr>
        <p:spPr>
          <a:xfrm>
            <a:off x="7744801" y="2891347"/>
            <a:ext cx="593387" cy="638109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1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9" y="494762"/>
            <a:ext cx="5144672" cy="3531405"/>
          </a:xfrm>
          <a:prstGeom prst="rect">
            <a:avLst/>
          </a:prstGeom>
        </p:spPr>
      </p:pic>
      <p:sp>
        <p:nvSpPr>
          <p:cNvPr id="3" name="Google Shape;314;p37"/>
          <p:cNvSpPr/>
          <p:nvPr/>
        </p:nvSpPr>
        <p:spPr>
          <a:xfrm>
            <a:off x="5266836" y="514214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7"/>
          <p:cNvSpPr/>
          <p:nvPr/>
        </p:nvSpPr>
        <p:spPr>
          <a:xfrm flipH="1">
            <a:off x="710118" y="514214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5;p37"/>
          <p:cNvSpPr/>
          <p:nvPr/>
        </p:nvSpPr>
        <p:spPr>
          <a:xfrm>
            <a:off x="4697980" y="514214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73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5" y="553128"/>
            <a:ext cx="5144672" cy="3531405"/>
          </a:xfrm>
          <a:prstGeom prst="rect">
            <a:avLst/>
          </a:prstGeom>
        </p:spPr>
      </p:pic>
      <p:sp>
        <p:nvSpPr>
          <p:cNvPr id="3" name="Google Shape;314;p37"/>
          <p:cNvSpPr/>
          <p:nvPr/>
        </p:nvSpPr>
        <p:spPr>
          <a:xfrm>
            <a:off x="5354385" y="572582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7"/>
          <p:cNvSpPr/>
          <p:nvPr/>
        </p:nvSpPr>
        <p:spPr>
          <a:xfrm flipH="1">
            <a:off x="797667" y="572582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5;p37"/>
          <p:cNvSpPr/>
          <p:nvPr/>
        </p:nvSpPr>
        <p:spPr>
          <a:xfrm>
            <a:off x="4785529" y="572582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77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73" y="572586"/>
            <a:ext cx="5144672" cy="3531405"/>
          </a:xfrm>
          <a:prstGeom prst="rect">
            <a:avLst/>
          </a:prstGeom>
        </p:spPr>
      </p:pic>
      <p:sp>
        <p:nvSpPr>
          <p:cNvPr id="3" name="Google Shape;314;p37"/>
          <p:cNvSpPr/>
          <p:nvPr/>
        </p:nvSpPr>
        <p:spPr>
          <a:xfrm>
            <a:off x="5354389" y="592038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7"/>
          <p:cNvSpPr/>
          <p:nvPr/>
        </p:nvSpPr>
        <p:spPr>
          <a:xfrm flipH="1">
            <a:off x="797671" y="592038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5;p37"/>
          <p:cNvSpPr/>
          <p:nvPr/>
        </p:nvSpPr>
        <p:spPr>
          <a:xfrm>
            <a:off x="4785533" y="592038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4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5" y="592038"/>
            <a:ext cx="5144672" cy="3531405"/>
          </a:xfrm>
          <a:prstGeom prst="rect">
            <a:avLst/>
          </a:prstGeom>
        </p:spPr>
      </p:pic>
      <p:sp>
        <p:nvSpPr>
          <p:cNvPr id="3" name="Google Shape;314;p37"/>
          <p:cNvSpPr/>
          <p:nvPr/>
        </p:nvSpPr>
        <p:spPr>
          <a:xfrm>
            <a:off x="5383569" y="592038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7"/>
          <p:cNvSpPr/>
          <p:nvPr/>
        </p:nvSpPr>
        <p:spPr>
          <a:xfrm flipH="1">
            <a:off x="826851" y="592038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5;p37"/>
          <p:cNvSpPr/>
          <p:nvPr/>
        </p:nvSpPr>
        <p:spPr>
          <a:xfrm>
            <a:off x="4814713" y="592038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3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48025" y="431025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548025" y="1410075"/>
            <a:ext cx="5511000" cy="321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⬗"/>
            </a:pPr>
            <a:r>
              <a:rPr lang="fa-IR" dirty="0" smtClean="0"/>
              <a:t>3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⬗"/>
            </a:pPr>
            <a:r>
              <a:rPr lang="fa-IR" dirty="0" smtClean="0"/>
              <a:t>2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⬗"/>
            </a:pPr>
            <a:r>
              <a:rPr lang="fa-IR" dirty="0" smtClean="0"/>
              <a:t>1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674" y="933655"/>
            <a:ext cx="8266667" cy="3276190"/>
          </a:xfrm>
          <a:prstGeom prst="rect">
            <a:avLst/>
          </a:prstGeom>
        </p:spPr>
      </p:pic>
      <p:sp>
        <p:nvSpPr>
          <p:cNvPr id="7" name="Google Shape;276;p35"/>
          <p:cNvSpPr txBox="1">
            <a:spLocks/>
          </p:cNvSpPr>
          <p:nvPr/>
        </p:nvSpPr>
        <p:spPr>
          <a:xfrm>
            <a:off x="548025" y="431025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Marcellus SC" panose="020B0604020202020204" charset="0"/>
              </a:rPr>
              <a:t>Label: Oil/Gas</a:t>
            </a:r>
          </a:p>
        </p:txBody>
      </p:sp>
      <p:sp>
        <p:nvSpPr>
          <p:cNvPr id="5" name="Google Shape;352;p37"/>
          <p:cNvSpPr/>
          <p:nvPr/>
        </p:nvSpPr>
        <p:spPr>
          <a:xfrm>
            <a:off x="7453218" y="818775"/>
            <a:ext cx="389721" cy="238304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71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7" name="Google Shape;276;p35"/>
          <p:cNvSpPr txBox="1">
            <a:spLocks/>
          </p:cNvSpPr>
          <p:nvPr/>
        </p:nvSpPr>
        <p:spPr>
          <a:xfrm>
            <a:off x="497034" y="209353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latin typeface="Marcellus SC" panose="020B0604020202020204" charset="0"/>
              </a:rPr>
              <a:t>Label: Carbonate/Sandstone</a:t>
            </a:r>
            <a:endParaRPr lang="en-US" sz="1800" b="1" dirty="0">
              <a:latin typeface="Marcellus SC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76" y="1079436"/>
            <a:ext cx="7419048" cy="28095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44467" y="3750594"/>
                <a:ext cx="47204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𝐼𝑓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𝑐𝑎𝑙𝑐𝑢𝑙𝑎𝑡𝑒𝑑𝑉𝑎𝑙𝑢𝑒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&lt;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:</m:t>
                      </m:r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l"/>
                <a:r>
                  <a:rPr lang="en-US" b="0" dirty="0" smtClean="0">
                    <a:cs typeface="B Nazanin" panose="00000400000000000000" pitchFamily="2" charset="-78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𝑐𝑎𝑟𝑏𝑜𝑛𝑎𝑡𝑒𝑆𝑎𝑛𝑑𝑠𝑡𝑜𝑛𝑒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0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𝐸𝑙𝑠𝑒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: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	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l"/>
                <a:r>
                  <a:rPr lang="en-US" dirty="0" smtClean="0">
                    <a:cs typeface="B Nazanin" panose="00000400000000000000" pitchFamily="2" charset="-78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𝑐𝑎𝑟𝑏𝑜𝑛𝑎𝑡𝑒𝑆𝑎𝑛𝑑𝑠𝑡𝑜𝑛𝑒</m:t>
                    </m:r>
                    <m:r>
                      <a:rPr lang="en-US" i="1" dirty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1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67" y="3750594"/>
                <a:ext cx="4720424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5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7" name="Google Shape;276;p35"/>
          <p:cNvSpPr txBox="1">
            <a:spLocks/>
          </p:cNvSpPr>
          <p:nvPr/>
        </p:nvSpPr>
        <p:spPr>
          <a:xfrm>
            <a:off x="497034" y="209353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smtClean="0">
                <a:latin typeface="Marcellus SC" panose="020B0604020202020204" charset="0"/>
              </a:rPr>
              <a:t>Label: Water/Oil-based</a:t>
            </a:r>
            <a:endParaRPr lang="en-US" sz="2000" b="1" dirty="0">
              <a:latin typeface="Marcellus SC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0" y="686009"/>
            <a:ext cx="7172040" cy="42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7" y="81274"/>
            <a:ext cx="8761905" cy="49809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7" name="Google Shape;276;p35"/>
          <p:cNvSpPr txBox="1">
            <a:spLocks/>
          </p:cNvSpPr>
          <p:nvPr/>
        </p:nvSpPr>
        <p:spPr>
          <a:xfrm>
            <a:off x="497034" y="209353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smtClean="0">
                <a:latin typeface="Marcellus SC" panose="020B0604020202020204" charset="0"/>
              </a:rPr>
              <a:t>Label: Porosity</a:t>
            </a:r>
            <a:endParaRPr lang="en-US" sz="2000" b="1" dirty="0">
              <a:latin typeface="Marcellus S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7" name="Google Shape;276;p35"/>
          <p:cNvSpPr txBox="1">
            <a:spLocks/>
          </p:cNvSpPr>
          <p:nvPr/>
        </p:nvSpPr>
        <p:spPr>
          <a:xfrm>
            <a:off x="497034" y="209353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smtClean="0">
                <a:latin typeface="Marcellus SC" panose="020B0604020202020204" charset="0"/>
              </a:rPr>
              <a:t>Label: Open/Cased</a:t>
            </a:r>
            <a:endParaRPr lang="en-US" sz="2000" b="1" dirty="0">
              <a:latin typeface="Marcellus SC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71" y="571131"/>
            <a:ext cx="7139514" cy="3145930"/>
          </a:xfrm>
          <a:prstGeom prst="rect">
            <a:avLst/>
          </a:prstGeom>
        </p:spPr>
      </p:pic>
      <p:sp>
        <p:nvSpPr>
          <p:cNvPr id="5" name="Google Shape;302;p37"/>
          <p:cNvSpPr/>
          <p:nvPr/>
        </p:nvSpPr>
        <p:spPr>
          <a:xfrm>
            <a:off x="7538884" y="891872"/>
            <a:ext cx="328955" cy="407278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8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1315400" y="980300"/>
            <a:ext cx="4257300" cy="3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Visualization gives you answers to questions you didn’t know you had.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Google Shape;354;p37"/>
          <p:cNvSpPr/>
          <p:nvPr/>
        </p:nvSpPr>
        <p:spPr>
          <a:xfrm>
            <a:off x="1028822" y="3865295"/>
            <a:ext cx="573156" cy="673410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7" name="Google Shape;276;p35"/>
          <p:cNvSpPr txBox="1">
            <a:spLocks/>
          </p:cNvSpPr>
          <p:nvPr/>
        </p:nvSpPr>
        <p:spPr>
          <a:xfrm>
            <a:off x="497034" y="209353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latin typeface="Marcellus SC" panose="020B0604020202020204" charset="0"/>
              </a:rPr>
              <a:t>Label: Top MD (ft):</a:t>
            </a:r>
            <a:endParaRPr lang="en-US" sz="1800" b="1" dirty="0">
              <a:latin typeface="Marcellus SC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84051" y="1799617"/>
                <a:ext cx="62354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𝑇𝑜𝑝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𝑓𝑡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𝐵𝑜𝑡𝑡𝑜𝑚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𝐼𝑛𝑡𝑒𝑟𝑣𝑎𝑙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𝐿𝑒𝑛𝑔𝑡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𝑓𝑡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𝐶𝑜𝑟𝑟𝑒𝑙𝑎𝑡𝑖𝑜𝑛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𝑎𝑏𝑠𝑜𝑙𝑢𝑡𝑒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𝑅𝑜𝑜𝑡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𝑠𝑞𝑢𝑎𝑟𝑒𝑑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51" y="1799617"/>
                <a:ext cx="6235430" cy="1169551"/>
              </a:xfrm>
              <a:prstGeom prst="rect">
                <a:avLst/>
              </a:prstGeom>
              <a:blipFill>
                <a:blip r:embed="rId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13;p37"/>
          <p:cNvSpPr/>
          <p:nvPr/>
        </p:nvSpPr>
        <p:spPr>
          <a:xfrm>
            <a:off x="7351443" y="3614226"/>
            <a:ext cx="336075" cy="339411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3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7" name="Google Shape;276;p35"/>
          <p:cNvSpPr txBox="1">
            <a:spLocks/>
          </p:cNvSpPr>
          <p:nvPr/>
        </p:nvSpPr>
        <p:spPr>
          <a:xfrm>
            <a:off x="497034" y="209353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latin typeface="Marcellus SC" panose="020B0604020202020204" charset="0"/>
              </a:rPr>
              <a:t>Label: Bottom MD (ft):</a:t>
            </a:r>
            <a:endParaRPr lang="en-US" sz="1800" b="1" dirty="0">
              <a:latin typeface="Marcellus SC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84051" y="1799617"/>
                <a:ext cx="62354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𝐵𝑜𝑡𝑡𝑜𝑚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454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𝐹𝑟𝑎𝑐𝑡𝑢𝑟𝑒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𝑃𝑟𝑒𝑠𝑠𝑢𝑟𝑒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𝑝𝑠𝑖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1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absolute error 0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 mean squared error 0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51" y="1799617"/>
                <a:ext cx="6235430" cy="1815882"/>
              </a:xfrm>
              <a:prstGeom prst="rect">
                <a:avLst/>
              </a:prstGeom>
              <a:blipFill>
                <a:blip r:embed="rId2"/>
                <a:stretch>
                  <a:fillRect l="-293"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16;p37"/>
          <p:cNvSpPr/>
          <p:nvPr/>
        </p:nvSpPr>
        <p:spPr>
          <a:xfrm>
            <a:off x="6799072" y="3287900"/>
            <a:ext cx="389668" cy="476704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93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7" name="Google Shape;276;p35"/>
          <p:cNvSpPr txBox="1">
            <a:spLocks/>
          </p:cNvSpPr>
          <p:nvPr/>
        </p:nvSpPr>
        <p:spPr>
          <a:xfrm>
            <a:off x="497034" y="209353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latin typeface="Marcellus SC" panose="020B0604020202020204" charset="0"/>
              </a:rPr>
              <a:t>Label: Fracture Pressure:</a:t>
            </a:r>
            <a:endParaRPr lang="en-US" sz="1800" b="1" dirty="0">
              <a:latin typeface="Marcellus SC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84051" y="1799617"/>
                <a:ext cx="62354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𝑟𝑎𝑐𝑡𝑢𝑟𝑒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𝑃𝑟𝑒𝑠𝑠𝑢𝑟𝑒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𝑝𝑠𝑖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=0.6878 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𝐵𝑜𝑡𝑡𝑜𝑚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− 0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1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absolute error 0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 mean squared error 0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51" y="1799617"/>
                <a:ext cx="6235430" cy="1169551"/>
              </a:xfrm>
              <a:prstGeom prst="rect">
                <a:avLst/>
              </a:prstGeom>
              <a:blipFill>
                <a:blip r:embed="rId2"/>
                <a:stretch>
                  <a:fillRect l="-293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36;p37"/>
          <p:cNvSpPr/>
          <p:nvPr/>
        </p:nvSpPr>
        <p:spPr>
          <a:xfrm>
            <a:off x="6789906" y="2969168"/>
            <a:ext cx="593387" cy="638109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8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7" name="Google Shape;276;p35"/>
          <p:cNvSpPr txBox="1">
            <a:spLocks/>
          </p:cNvSpPr>
          <p:nvPr/>
        </p:nvSpPr>
        <p:spPr>
          <a:xfrm>
            <a:off x="497034" y="209353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latin typeface="Marcellus SC" panose="020B0604020202020204" charset="0"/>
              </a:rPr>
              <a:t>Label: Bottom Hole Pressure:</a:t>
            </a:r>
            <a:endParaRPr lang="en-US" sz="1800" b="1" dirty="0">
              <a:latin typeface="Marcellus SC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84051" y="1799617"/>
                <a:ext cx="62354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𝐵𝑜𝑡𝑡𝑜𝑚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h𝑜𝑙𝑒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𝑃𝑟𝑒𝑠𝑠𝑢𝑟𝑒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𝑝𝑠𝑖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) = 0.4369 ∗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𝐵𝑜𝑡𝑡𝑜𝑚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) + 14.7</m:t>
                      </m:r>
                    </m:oMath>
                  </m:oMathPara>
                </a14:m>
                <a:endParaRPr lang="it-IT" dirty="0" smtClean="0"/>
              </a:p>
              <a:p>
                <a:endParaRPr lang="it-IT" dirty="0"/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1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absolute error 0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 mean squared error 0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51" y="1799617"/>
                <a:ext cx="6235430" cy="1169551"/>
              </a:xfrm>
              <a:prstGeom prst="rect">
                <a:avLst/>
              </a:prstGeom>
              <a:blipFill>
                <a:blip r:embed="rId2"/>
                <a:stretch>
                  <a:fillRect l="-293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49;p37"/>
          <p:cNvSpPr/>
          <p:nvPr/>
        </p:nvSpPr>
        <p:spPr>
          <a:xfrm>
            <a:off x="6935822" y="3066317"/>
            <a:ext cx="778212" cy="71761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24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7" name="Google Shape;276;p35"/>
          <p:cNvSpPr txBox="1">
            <a:spLocks/>
          </p:cNvSpPr>
          <p:nvPr/>
        </p:nvSpPr>
        <p:spPr>
          <a:xfrm>
            <a:off x="497034" y="209353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latin typeface="Marcellus SC" panose="020B0604020202020204" charset="0"/>
              </a:rPr>
              <a:t>Label: Bottom Hole Temperature:</a:t>
            </a:r>
            <a:endParaRPr lang="en-US" sz="1800" b="1" dirty="0">
              <a:latin typeface="Marcellus SC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20450" y="2485629"/>
                <a:ext cx="73152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𝐵𝑜𝑡𝑡𝑜𝑚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𝑜𝑙𝑒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𝑇𝑒𝑚𝑝𝑒𝑟𝑎𝑡𝑢𝑟𝑒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(°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𝑂𝑖𝑙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0162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𝐵𝑜𝑡𝑡𝑜𝑚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𝐶𝑜𝑟𝑟𝑒𝑙𝑎𝑡𝑖𝑜𝑛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𝑐𝑜𝑒𝑓𝑓𝑖𝑐𝑖𝑒𝑛𝑡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𝑀𝑒𝑎𝑛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𝑎𝑏𝑠𝑜𝑙𝑢𝑡𝑒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𝑅𝑜𝑜𝑡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𝑠𝑞𝑢𝑎𝑟𝑒𝑑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50" y="2485629"/>
                <a:ext cx="7315200" cy="1169551"/>
              </a:xfrm>
              <a:prstGeom prst="rect">
                <a:avLst/>
              </a:prstGeom>
              <a:blipFill>
                <a:blip r:embed="rId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72;p37"/>
          <p:cNvSpPr/>
          <p:nvPr/>
        </p:nvSpPr>
        <p:spPr>
          <a:xfrm>
            <a:off x="7110169" y="652480"/>
            <a:ext cx="732766" cy="664745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74;p37"/>
          <p:cNvSpPr/>
          <p:nvPr/>
        </p:nvSpPr>
        <p:spPr>
          <a:xfrm>
            <a:off x="7537715" y="987614"/>
            <a:ext cx="697935" cy="393074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65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7" name="Google Shape;276;p35"/>
          <p:cNvSpPr txBox="1">
            <a:spLocks/>
          </p:cNvSpPr>
          <p:nvPr/>
        </p:nvSpPr>
        <p:spPr>
          <a:xfrm>
            <a:off x="497034" y="209353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latin typeface="Marcellus SC" panose="020B0604020202020204" charset="0"/>
              </a:rPr>
              <a:t>Label: Initial Skin</a:t>
            </a:r>
            <a:endParaRPr lang="en-US" sz="1800" b="1" dirty="0">
              <a:latin typeface="Marcellus SC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6"/>
          <a:stretch/>
        </p:blipFill>
        <p:spPr>
          <a:xfrm>
            <a:off x="2463719" y="306068"/>
            <a:ext cx="6208008" cy="4707082"/>
          </a:xfrm>
          <a:prstGeom prst="rect">
            <a:avLst/>
          </a:prstGeom>
        </p:spPr>
      </p:pic>
      <p:sp>
        <p:nvSpPr>
          <p:cNvPr id="9" name="Google Shape;91;p18"/>
          <p:cNvSpPr/>
          <p:nvPr/>
        </p:nvSpPr>
        <p:spPr>
          <a:xfrm rot="1472952">
            <a:off x="824430" y="3058383"/>
            <a:ext cx="913334" cy="978676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7" name="Google Shape;276;p35"/>
          <p:cNvSpPr txBox="1">
            <a:spLocks/>
          </p:cNvSpPr>
          <p:nvPr/>
        </p:nvSpPr>
        <p:spPr>
          <a:xfrm>
            <a:off x="497034" y="209353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latin typeface="Marcellus SC" panose="020B0604020202020204" charset="0"/>
              </a:rPr>
              <a:t>Label: Permeability</a:t>
            </a:r>
            <a:endParaRPr lang="en-US" sz="1800" b="1" dirty="0">
              <a:latin typeface="Marcellus SC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62" y="1117574"/>
            <a:ext cx="5235411" cy="3283415"/>
          </a:xfrm>
          <a:prstGeom prst="rect">
            <a:avLst/>
          </a:prstGeom>
        </p:spPr>
      </p:pic>
      <p:sp>
        <p:nvSpPr>
          <p:cNvPr id="8" name="Google Shape;92;p18"/>
          <p:cNvSpPr/>
          <p:nvPr/>
        </p:nvSpPr>
        <p:spPr>
          <a:xfrm>
            <a:off x="7921579" y="631191"/>
            <a:ext cx="531757" cy="48638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Google Shape;93;p18"/>
          <p:cNvSpPr/>
          <p:nvPr/>
        </p:nvSpPr>
        <p:spPr>
          <a:xfrm rot="2487053">
            <a:off x="873060" y="3973092"/>
            <a:ext cx="378324" cy="34601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199792" y="684275"/>
            <a:ext cx="6177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Oil/Gas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68277" y="859373"/>
            <a:ext cx="5058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4115" y="703725"/>
            <a:ext cx="2130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Latitude,Longtitude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99792" y="1058899"/>
                <a:ext cx="38424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𝐶𝑜𝑟𝑟𝑒𝑙𝑎𝑡𝑖𝑜𝑛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𝑐𝑜𝑒𝑓𝑓𝑖𝑐𝑖𝑒𝑛𝑡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0.8679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𝑀𝑒𝑎𝑛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𝑎𝑏𝑠𝑜𝑙𝑢𝑡𝑒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0.1253</m:t>
                      </m:r>
                    </m:oMath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𝑅𝑜𝑜𝑡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𝑠𝑞𝑢𝑎𝑟𝑒𝑑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0.2207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792" y="1058899"/>
                <a:ext cx="3842425" cy="738664"/>
              </a:xfrm>
              <a:prstGeom prst="rect">
                <a:avLst/>
              </a:prstGeom>
              <a:blipFill>
                <a:blip r:embed="rId2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42575" y="2778973"/>
                <a:ext cx="3999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𝑂𝑖𝑙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=−0.0002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𝑇𝑜𝑝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+2.2487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75" y="2778973"/>
                <a:ext cx="3999642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6290" y="2289232"/>
                <a:ext cx="82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𝑂𝑖𝑙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𝐺𝑎𝑠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90" y="2289232"/>
                <a:ext cx="821987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1968277" y="2443120"/>
            <a:ext cx="5058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74115" y="2289232"/>
                <a:ext cx="82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𝑇𝑜𝑝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𝑀𝐷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115" y="2289232"/>
                <a:ext cx="82198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61684" y="3176567"/>
                <a:ext cx="59387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𝑅𝑜𝑐𝑘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𝑇𝑦𝑝𝑒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𝐷𝑅𝑇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=3.2562 ∗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𝐶𝑎𝑟𝑏𝑜𝑛𝑎𝑡𝑒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∕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𝑆𝑎𝑛𝑑𝑠𝑡𝑜𝑛𝑒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+ 10.7508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4" y="3176567"/>
                <a:ext cx="5938784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61261" y="3612728"/>
                <a:ext cx="827968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𝑃𝑒𝑟𝑚𝑒𝑎𝑏𝑖𝑙𝑖𝑡𝑦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𝑚𝐷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195.2384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𝑅𝑜𝑐𝑘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𝑇𝑦𝑝𝑒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𝐷𝑅𝑇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+8452.9054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𝑃𝑜𝑟𝑜𝑠𝑖𝑡𝑦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+−3263.7614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61" y="3612728"/>
                <a:ext cx="8279682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20856" y="4110462"/>
                <a:ext cx="667961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𝐹𝑟𝑎𝑐𝑡𝑢𝑟𝑒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𝑃𝑟𝑒𝑠𝑠𝑢𝑟𝑒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𝑝𝑠𝑖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0.6878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𝐵𝑜𝑡𝑡𝑜𝑚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)− 0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6" y="4110462"/>
                <a:ext cx="6679612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90;p18"/>
          <p:cNvSpPr/>
          <p:nvPr/>
        </p:nvSpPr>
        <p:spPr>
          <a:xfrm>
            <a:off x="6788332" y="1210760"/>
            <a:ext cx="588524" cy="525028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63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921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2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917475" y="1583350"/>
            <a:ext cx="5098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Location-based Visualization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917475" y="2840052"/>
            <a:ext cx="50985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</a:t>
            </a:r>
            <a:r>
              <a:rPr lang="en" dirty="0" smtClean="0"/>
              <a:t>step of analysis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303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0" y="768476"/>
            <a:ext cx="5355283" cy="3675972"/>
          </a:xfrm>
          <a:prstGeom prst="rect">
            <a:avLst/>
          </a:prstGeom>
        </p:spPr>
      </p:pic>
      <p:sp>
        <p:nvSpPr>
          <p:cNvPr id="7" name="Google Shape;314;p37"/>
          <p:cNvSpPr/>
          <p:nvPr/>
        </p:nvSpPr>
        <p:spPr>
          <a:xfrm>
            <a:off x="5402285" y="804279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14;p37"/>
          <p:cNvSpPr/>
          <p:nvPr/>
        </p:nvSpPr>
        <p:spPr>
          <a:xfrm flipH="1">
            <a:off x="749027" y="786598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95;p37"/>
          <p:cNvSpPr/>
          <p:nvPr/>
        </p:nvSpPr>
        <p:spPr>
          <a:xfrm>
            <a:off x="4490498" y="805630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8" y="475306"/>
            <a:ext cx="5144672" cy="3531405"/>
          </a:xfrm>
          <a:prstGeom prst="rect">
            <a:avLst/>
          </a:prstGeom>
        </p:spPr>
      </p:pic>
      <p:sp>
        <p:nvSpPr>
          <p:cNvPr id="3" name="Google Shape;314;p37"/>
          <p:cNvSpPr/>
          <p:nvPr/>
        </p:nvSpPr>
        <p:spPr>
          <a:xfrm>
            <a:off x="5286289" y="475302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7"/>
          <p:cNvSpPr/>
          <p:nvPr/>
        </p:nvSpPr>
        <p:spPr>
          <a:xfrm flipH="1">
            <a:off x="729571" y="475302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5;p37"/>
          <p:cNvSpPr/>
          <p:nvPr/>
        </p:nvSpPr>
        <p:spPr>
          <a:xfrm>
            <a:off x="4717433" y="475302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6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0" y="436396"/>
            <a:ext cx="5144672" cy="3531405"/>
          </a:xfrm>
          <a:prstGeom prst="rect">
            <a:avLst/>
          </a:prstGeom>
        </p:spPr>
      </p:pic>
      <p:sp>
        <p:nvSpPr>
          <p:cNvPr id="3" name="Google Shape;314;p37"/>
          <p:cNvSpPr/>
          <p:nvPr/>
        </p:nvSpPr>
        <p:spPr>
          <a:xfrm>
            <a:off x="5266834" y="446118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7"/>
          <p:cNvSpPr/>
          <p:nvPr/>
        </p:nvSpPr>
        <p:spPr>
          <a:xfrm flipH="1">
            <a:off x="710116" y="446118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5;p37"/>
          <p:cNvSpPr/>
          <p:nvPr/>
        </p:nvSpPr>
        <p:spPr>
          <a:xfrm>
            <a:off x="4697978" y="446118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5" y="455851"/>
            <a:ext cx="5144672" cy="3531405"/>
          </a:xfrm>
          <a:prstGeom prst="rect">
            <a:avLst/>
          </a:prstGeom>
        </p:spPr>
      </p:pic>
      <p:sp>
        <p:nvSpPr>
          <p:cNvPr id="3" name="Google Shape;314;p37"/>
          <p:cNvSpPr/>
          <p:nvPr/>
        </p:nvSpPr>
        <p:spPr>
          <a:xfrm>
            <a:off x="5247378" y="465574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7"/>
          <p:cNvSpPr/>
          <p:nvPr/>
        </p:nvSpPr>
        <p:spPr>
          <a:xfrm flipH="1">
            <a:off x="690660" y="465574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5;p37"/>
          <p:cNvSpPr/>
          <p:nvPr/>
        </p:nvSpPr>
        <p:spPr>
          <a:xfrm>
            <a:off x="4775802" y="465574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02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9" y="455851"/>
            <a:ext cx="5144672" cy="3531405"/>
          </a:xfrm>
          <a:prstGeom prst="rect">
            <a:avLst/>
          </a:prstGeom>
        </p:spPr>
      </p:pic>
      <p:sp>
        <p:nvSpPr>
          <p:cNvPr id="3" name="Google Shape;314;p37"/>
          <p:cNvSpPr/>
          <p:nvPr/>
        </p:nvSpPr>
        <p:spPr>
          <a:xfrm>
            <a:off x="5208466" y="494757"/>
            <a:ext cx="350316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7"/>
          <p:cNvSpPr/>
          <p:nvPr/>
        </p:nvSpPr>
        <p:spPr>
          <a:xfrm flipH="1">
            <a:off x="739299" y="465572"/>
            <a:ext cx="432102" cy="349360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5;p37"/>
          <p:cNvSpPr/>
          <p:nvPr/>
        </p:nvSpPr>
        <p:spPr>
          <a:xfrm>
            <a:off x="5013619" y="470226"/>
            <a:ext cx="195032" cy="223320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28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ignier template">
  <a:themeElements>
    <a:clrScheme name="Custom 347">
      <a:dk1>
        <a:srgbClr val="413724"/>
      </a:dk1>
      <a:lt1>
        <a:srgbClr val="FFFFFF"/>
      </a:lt1>
      <a:dk2>
        <a:srgbClr val="E5DCCA"/>
      </a:dk2>
      <a:lt2>
        <a:srgbClr val="B0A491"/>
      </a:lt2>
      <a:accent1>
        <a:srgbClr val="FFDF94"/>
      </a:accent1>
      <a:accent2>
        <a:srgbClr val="E0B85D"/>
      </a:accent2>
      <a:accent3>
        <a:srgbClr val="CF9472"/>
      </a:accent3>
      <a:accent4>
        <a:srgbClr val="727B65"/>
      </a:accent4>
      <a:accent5>
        <a:srgbClr val="B4C0CC"/>
      </a:accent5>
      <a:accent6>
        <a:srgbClr val="95AECD"/>
      </a:accent6>
      <a:hlink>
        <a:srgbClr val="7A67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267</Words>
  <Application>Microsoft Office PowerPoint</Application>
  <PresentationFormat>On-screen Show (16:9)</PresentationFormat>
  <Paragraphs>79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Marcellus SC</vt:lpstr>
      <vt:lpstr>Frank Ruhl Libre</vt:lpstr>
      <vt:lpstr>Arial</vt:lpstr>
      <vt:lpstr>B Nazanin</vt:lpstr>
      <vt:lpstr>EB Garamond</vt:lpstr>
      <vt:lpstr>Cambria Math</vt:lpstr>
      <vt:lpstr>Times New Roman</vt:lpstr>
      <vt:lpstr>Reignier template</vt:lpstr>
      <vt:lpstr>Every Oil Well Tells A Story II</vt:lpstr>
      <vt:lpstr>PowerPoint Presentation</vt:lpstr>
      <vt:lpstr>PowerPoint Presentation</vt:lpstr>
      <vt:lpstr>1. Location-based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 Oil Well Tells A Story II</dc:title>
  <dc:creator>Marzie</dc:creator>
  <cp:lastModifiedBy>Hamid</cp:lastModifiedBy>
  <cp:revision>64</cp:revision>
  <dcterms:modified xsi:type="dcterms:W3CDTF">2019-09-02T06:31:31Z</dcterms:modified>
</cp:coreProperties>
</file>